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47" r:id="rId2"/>
    <p:sldId id="648" r:id="rId3"/>
    <p:sldId id="709" r:id="rId4"/>
    <p:sldId id="706" r:id="rId5"/>
    <p:sldId id="707" r:id="rId6"/>
    <p:sldId id="714" r:id="rId7"/>
    <p:sldId id="716" r:id="rId8"/>
    <p:sldId id="708" r:id="rId9"/>
    <p:sldId id="711" r:id="rId10"/>
    <p:sldId id="713" r:id="rId11"/>
    <p:sldId id="712" r:id="rId12"/>
    <p:sldId id="715" r:id="rId13"/>
    <p:sldId id="660" r:id="rId14"/>
    <p:sldId id="640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4D7F"/>
    <a:srgbClr val="EA0000"/>
    <a:srgbClr val="EE4F10"/>
    <a:srgbClr val="C00E00"/>
    <a:srgbClr val="4CB9B9"/>
    <a:srgbClr val="FE71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737" autoAdjust="0"/>
  </p:normalViewPr>
  <p:slideViewPr>
    <p:cSldViewPr>
      <p:cViewPr>
        <p:scale>
          <a:sx n="57" d="100"/>
          <a:sy n="57" d="100"/>
        </p:scale>
        <p:origin x="-160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D7F3C3-338E-4BC6-8777-C5E509D1B566}" type="datetimeFigureOut">
              <a:rPr lang="nl-NL"/>
              <a:pPr>
                <a:defRPr/>
              </a:pPr>
              <a:t>21-1-2013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CF018E-8E36-40E7-903E-25A44690C9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C90F5-9C30-4BF2-9E03-8A4D385BB3F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Seksuele pleziertjes..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0BB2D-B7FD-4D62-9A04-55271162DAA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6"/>
          <p:cNvSpPr/>
          <p:nvPr userDrawn="1"/>
        </p:nvSpPr>
        <p:spPr>
          <a:xfrm>
            <a:off x="0" y="2643188"/>
            <a:ext cx="9144000" cy="4214812"/>
          </a:xfrm>
          <a:prstGeom prst="rect">
            <a:avLst/>
          </a:prstGeom>
          <a:solidFill>
            <a:srgbClr val="5F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857250"/>
            <a:ext cx="1906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285750"/>
            <a:ext cx="374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31210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976" y="2714621"/>
            <a:ext cx="7643866" cy="1214445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2976" y="4000504"/>
            <a:ext cx="7643866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rgbClr val="4CB9B9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smtClean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3571868" y="5072074"/>
            <a:ext cx="5214974" cy="135731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solidFill>
                  <a:srgbClr val="4CB9B9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88175" y="0"/>
            <a:ext cx="2155825" cy="9286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35001" sy="35001" algn="ctr" rotWithShape="0">
              <a:srgbClr val="000000">
                <a:alpha val="5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429420" cy="857256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8286808" cy="5072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688" y="2801938"/>
            <a:ext cx="6972300" cy="3579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1268413"/>
            <a:ext cx="73025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7E65A-2B50-498A-B805-7379B9E82E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28625" y="35718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Powerpoint-template seksHAG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nl-NL" sz="3600" kern="1200">
          <a:solidFill>
            <a:srgbClr val="5F4D7F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F4D7F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2400" kern="1200">
          <a:solidFill>
            <a:srgbClr val="5F4D7F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lang="nl-NL" sz="2000" kern="1200">
          <a:solidFill>
            <a:srgbClr val="5F4D7F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lang="nl-NL" sz="2000" i="1" kern="1200">
          <a:solidFill>
            <a:srgbClr val="5F4D7F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dailymotion.com/video/xgf0e1_g-spot-amplification-how-much-does-a-g-spot-amplification-cost_lifesty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ctrTitle"/>
          </p:nvPr>
        </p:nvSpPr>
        <p:spPr>
          <a:xfrm>
            <a:off x="212725" y="3438525"/>
            <a:ext cx="8607425" cy="1214438"/>
          </a:xfrm>
        </p:spPr>
        <p:txBody>
          <a:bodyPr/>
          <a:lstStyle/>
          <a:p>
            <a:pPr eaLnBrk="1" hangingPunct="1"/>
            <a:r>
              <a:rPr sz="3600" smtClean="0"/>
              <a:t>Seksuele gezondheid en huisartsenzorg</a:t>
            </a:r>
            <a:br>
              <a:rPr sz="3600" smtClean="0"/>
            </a:br>
            <a:endParaRPr sz="3600" smtClean="0"/>
          </a:p>
        </p:txBody>
      </p:sp>
      <p:sp>
        <p:nvSpPr>
          <p:cNvPr id="6146" name="Ondertitel 2"/>
          <p:cNvSpPr>
            <a:spLocks noGrp="1"/>
          </p:cNvSpPr>
          <p:nvPr>
            <p:ph type="subTitle" idx="1"/>
          </p:nvPr>
        </p:nvSpPr>
        <p:spPr bwMode="auto">
          <a:xfrm>
            <a:off x="395288" y="4005263"/>
            <a:ext cx="864235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  </a:t>
            </a:r>
          </a:p>
        </p:txBody>
      </p:sp>
      <p:sp>
        <p:nvSpPr>
          <p:cNvPr id="6147" name="Tijdelijke aanduiding voor tekst 3"/>
          <p:cNvSpPr>
            <a:spLocks noGrp="1"/>
          </p:cNvSpPr>
          <p:nvPr>
            <p:ph type="body" idx="4294967295"/>
          </p:nvPr>
        </p:nvSpPr>
        <p:spPr bwMode="auto">
          <a:xfrm>
            <a:off x="3132138" y="5072063"/>
            <a:ext cx="5654675" cy="1597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</a:pPr>
            <a:r>
              <a:rPr sz="2000" smtClean="0">
                <a:solidFill>
                  <a:srgbClr val="4CB9B9"/>
                </a:solidFill>
                <a:latin typeface="Tahoma" pitchFamily="34" charset="0"/>
                <a:cs typeface="Tahoma" pitchFamily="34" charset="0"/>
              </a:rPr>
              <a:t>  Jan van Bergen, huisartsgeneeskunde AMC</a:t>
            </a:r>
          </a:p>
          <a:p>
            <a:pPr marL="0" indent="0" eaLnBrk="1" hangingPunct="1">
              <a:lnSpc>
                <a:spcPct val="80000"/>
              </a:lnSpc>
            </a:pPr>
            <a:r>
              <a:rPr sz="2000" smtClean="0">
                <a:solidFill>
                  <a:srgbClr val="4CB9B9"/>
                </a:solidFill>
                <a:latin typeface="Tahoma" pitchFamily="34" charset="0"/>
                <a:cs typeface="Tahoma" pitchFamily="34" charset="0"/>
              </a:rPr>
              <a:t>		   SOA AIDS Nederland</a:t>
            </a:r>
          </a:p>
          <a:p>
            <a:pPr marL="0" indent="0" eaLnBrk="1" hangingPunct="1">
              <a:lnSpc>
                <a:spcPct val="80000"/>
              </a:lnSpc>
            </a:pPr>
            <a:r>
              <a:rPr sz="2000" smtClean="0">
                <a:solidFill>
                  <a:srgbClr val="4CB9B9"/>
                </a:solidFill>
                <a:latin typeface="Tahoma" pitchFamily="34" charset="0"/>
                <a:cs typeface="Tahoma" pitchFamily="34" charset="0"/>
              </a:rPr>
              <a:t>		   Cib RIVM</a:t>
            </a:r>
          </a:p>
          <a:p>
            <a:pPr marL="0" indent="0" eaLnBrk="1" hangingPunct="1">
              <a:lnSpc>
                <a:spcPct val="80000"/>
              </a:lnSpc>
            </a:pPr>
            <a:endParaRPr sz="2000" smtClean="0">
              <a:solidFill>
                <a:srgbClr val="4CB9B9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sz="2000" smtClean="0">
                <a:solidFill>
                  <a:srgbClr val="4CB9B9"/>
                </a:solidFill>
                <a:latin typeface="Tahoma" pitchFamily="34" charset="0"/>
                <a:cs typeface="Tahoma" pitchFamily="34" charset="0"/>
              </a:rPr>
              <a:t> 		   Amsterdam AWPG 24012013      </a:t>
            </a:r>
          </a:p>
        </p:txBody>
      </p:sp>
      <p:pic>
        <p:nvPicPr>
          <p:cNvPr id="6148" name="Picture 8" descr="http://wwwdev.wikiwise.nl/wp-content/uploads/2012/05/amc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836613"/>
            <a:ext cx="13668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logo_riv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060575"/>
            <a:ext cx="1081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el 1"/>
          <p:cNvSpPr>
            <a:spLocks noGrp="1"/>
          </p:cNvSpPr>
          <p:nvPr>
            <p:ph type="title" idx="4294967295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pPr eaLnBrk="1" hangingPunct="1"/>
            <a:r>
              <a:rPr smtClean="0"/>
              <a:t>Van sport-coaches</a:t>
            </a:r>
            <a:br>
              <a:rPr smtClean="0"/>
            </a:br>
            <a:r>
              <a:rPr smtClean="0"/>
              <a:t>           tot love-coaches</a:t>
            </a:r>
          </a:p>
        </p:txBody>
      </p:sp>
      <p:pic>
        <p:nvPicPr>
          <p:cNvPr id="106498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941762" cy="500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499" name="Picture 4" descr="bss 1e lij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49400"/>
            <a:ext cx="3581400" cy="508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Ezelsoor 5"/>
          <p:cNvSpPr/>
          <p:nvPr/>
        </p:nvSpPr>
        <p:spPr>
          <a:xfrm>
            <a:off x="5508625" y="-26988"/>
            <a:ext cx="3671888" cy="15763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/>
              <a:t>PROJECT BSS </a:t>
            </a:r>
            <a:r>
              <a:rPr lang="nl-NL" sz="2400" dirty="0" err="1"/>
              <a:t>ZuidOost</a:t>
            </a:r>
            <a:r>
              <a:rPr lang="nl-NL" sz="2400" dirty="0"/>
              <a:t> </a:t>
            </a:r>
          </a:p>
          <a:p>
            <a:pPr algn="ctr">
              <a:defRPr/>
            </a:pPr>
            <a:r>
              <a:rPr lang="nl-NL" sz="2400" dirty="0"/>
              <a:t>Beleid  Praktijk</a:t>
            </a:r>
          </a:p>
          <a:p>
            <a:pPr algn="ctr">
              <a:defRPr/>
            </a:pPr>
            <a:r>
              <a:rPr lang="nl-NL" sz="2400" dirty="0"/>
              <a:t>Onderwijs   onderzoek Verzekeraars</a:t>
            </a:r>
            <a:endParaRPr lang="nl-NL" sz="2400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7235825" y="476250"/>
            <a:ext cx="215900" cy="21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036050" y="3141663"/>
            <a:ext cx="144463" cy="142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164388" y="908050"/>
            <a:ext cx="144462" cy="1444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7092950" y="476250"/>
            <a:ext cx="142875" cy="21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7308850" y="760413"/>
            <a:ext cx="142875" cy="292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el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7096125" cy="857250"/>
          </a:xfrm>
        </p:spPr>
        <p:txBody>
          <a:bodyPr/>
          <a:lstStyle/>
          <a:p>
            <a:r>
              <a:rPr smtClean="0"/>
              <a:t>Knelpunten en lacunes</a:t>
            </a:r>
          </a:p>
        </p:txBody>
      </p:sp>
      <p:sp>
        <p:nvSpPr>
          <p:cNvPr id="14339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dirty="0" smtClean="0"/>
              <a:t> 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dirty="0" smtClean="0"/>
              <a:t>De  huisarts op het grensvlak tussen individuele zorg en public health: innovatie</a:t>
            </a:r>
          </a:p>
          <a:p>
            <a:pPr marL="457200" indent="-457200">
              <a:buFontTx/>
              <a:buAutoNum type="arabicPeriod" startAt="4"/>
              <a:defRPr/>
            </a:pPr>
            <a:endParaRPr dirty="0"/>
          </a:p>
          <a:p>
            <a:pPr>
              <a:defRPr/>
            </a:pPr>
            <a:r>
              <a:rPr dirty="0" smtClean="0"/>
              <a:t>                      Project </a:t>
            </a:r>
            <a:r>
              <a:rPr dirty="0" err="1" smtClean="0"/>
              <a:t>PRO-test</a:t>
            </a:r>
            <a:r>
              <a:rPr dirty="0" smtClean="0"/>
              <a:t>: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dirty="0" err="1" smtClean="0"/>
              <a:t>Proactiever</a:t>
            </a:r>
            <a:r>
              <a:rPr dirty="0" smtClean="0"/>
              <a:t> Testen op hiv ter preventie van late presentatie </a:t>
            </a:r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Titel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7096125" cy="857250"/>
          </a:xfrm>
        </p:spPr>
        <p:txBody>
          <a:bodyPr/>
          <a:lstStyle/>
          <a:p>
            <a:r>
              <a:rPr smtClean="0"/>
              <a:t>Knelpunten en lacunes</a:t>
            </a:r>
          </a:p>
        </p:txBody>
      </p:sp>
      <p:sp>
        <p:nvSpPr>
          <p:cNvPr id="105482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mtClean="0"/>
              <a:t> </a:t>
            </a:r>
          </a:p>
          <a:p>
            <a:r>
              <a:rPr smtClean="0"/>
              <a:t>3. Kwaliteit in beeld?</a:t>
            </a:r>
          </a:p>
          <a:p>
            <a:endParaRPr smtClean="0"/>
          </a:p>
          <a:p>
            <a:r>
              <a:rPr smtClean="0"/>
              <a:t>3.1 Huisarts en gonorroe prescriptie?</a:t>
            </a:r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r>
              <a:rPr smtClean="0"/>
              <a:t>3.2 Huisarts en diagnostiek?</a:t>
            </a:r>
          </a:p>
          <a:p>
            <a:endParaRPr smtClean="0"/>
          </a:p>
          <a:p>
            <a:r>
              <a:rPr smtClean="0"/>
              <a:t>        Noodzaak tot verdiepende analyse</a:t>
            </a:r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105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graphicFrame>
        <p:nvGraphicFramePr>
          <p:cNvPr id="105480" name="Object 8"/>
          <p:cNvGraphicFramePr>
            <a:graphicFrameLocks/>
          </p:cNvGraphicFramePr>
          <p:nvPr/>
        </p:nvGraphicFramePr>
        <p:xfrm>
          <a:off x="5003800" y="3213100"/>
          <a:ext cx="3921125" cy="2420938"/>
        </p:xfrm>
        <a:graphic>
          <a:graphicData uri="http://schemas.openxmlformats.org/presentationml/2006/ole">
            <p:oleObj spid="_x0000_s105480" name="Grafiek" r:id="rId3" imgW="5972077" imgH="364801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el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r>
              <a:rPr smtClean="0"/>
              <a:t>Aandachtspunten toekomst</a:t>
            </a:r>
          </a:p>
        </p:txBody>
      </p:sp>
      <p:sp>
        <p:nvSpPr>
          <p:cNvPr id="23555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41438"/>
            <a:ext cx="8286750" cy="50720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dirty="0" smtClean="0"/>
              <a:t>Samenwerking op het grensvlak van huisartsenzorg en public health</a:t>
            </a:r>
          </a:p>
          <a:p>
            <a:pPr>
              <a:defRPr/>
            </a:pPr>
            <a:endParaRPr dirty="0" smtClean="0"/>
          </a:p>
          <a:p>
            <a:pPr marL="457200" indent="-457200">
              <a:buFontTx/>
              <a:buAutoNum type="arabicPeriod"/>
              <a:defRPr/>
            </a:pPr>
            <a:r>
              <a:rPr dirty="0" smtClean="0"/>
              <a:t>Implementatie onderzoek </a:t>
            </a:r>
          </a:p>
          <a:p>
            <a:pPr>
              <a:defRPr/>
            </a:pPr>
            <a:r>
              <a:rPr dirty="0"/>
              <a:t> </a:t>
            </a:r>
            <a:r>
              <a:rPr dirty="0" smtClean="0"/>
              <a:t>    Preventie Verbinden: (</a:t>
            </a:r>
            <a:r>
              <a:rPr i="1" dirty="0" smtClean="0"/>
              <a:t>PH-breed en HRA-</a:t>
            </a:r>
            <a:r>
              <a:rPr i="1" dirty="0" err="1" smtClean="0"/>
              <a:t>focussed</a:t>
            </a:r>
            <a:r>
              <a:rPr i="1" dirty="0" smtClean="0"/>
              <a:t>)</a:t>
            </a:r>
            <a:r>
              <a:rPr dirty="0"/>
              <a:t>	</a:t>
            </a:r>
            <a:r>
              <a:rPr dirty="0" smtClean="0"/>
              <a:t>zwangerschap: ongeplande </a:t>
            </a:r>
            <a:r>
              <a:rPr dirty="0" err="1" smtClean="0"/>
              <a:t>zw</a:t>
            </a:r>
            <a:r>
              <a:rPr dirty="0" smtClean="0"/>
              <a:t> en PN morbiditeit</a:t>
            </a:r>
          </a:p>
          <a:p>
            <a:pPr>
              <a:defRPr/>
            </a:pPr>
            <a:r>
              <a:rPr dirty="0"/>
              <a:t> </a:t>
            </a:r>
            <a:r>
              <a:rPr dirty="0" smtClean="0"/>
              <a:t>    	soa: </a:t>
            </a:r>
            <a:r>
              <a:rPr dirty="0" err="1" smtClean="0"/>
              <a:t>reinfectiecontrol</a:t>
            </a:r>
            <a:r>
              <a:rPr dirty="0" smtClean="0"/>
              <a:t> (PW en preventie-</a:t>
            </a:r>
            <a:r>
              <a:rPr dirty="0" err="1" smtClean="0"/>
              <a:t>couneling</a:t>
            </a:r>
            <a:r>
              <a:rPr dirty="0" smtClean="0"/>
              <a:t>)</a:t>
            </a:r>
          </a:p>
          <a:p>
            <a:pPr>
              <a:defRPr/>
            </a:pPr>
            <a:r>
              <a:rPr dirty="0"/>
              <a:t>	</a:t>
            </a:r>
            <a:r>
              <a:rPr dirty="0" smtClean="0"/>
              <a:t>hiv: tijdig opsporen en acute infecties</a:t>
            </a:r>
          </a:p>
          <a:p>
            <a:pPr>
              <a:defRPr/>
            </a:pPr>
            <a:r>
              <a:rPr dirty="0" smtClean="0"/>
              <a:t>3. Samenwerking en evaluatie </a:t>
            </a:r>
            <a:r>
              <a:rPr dirty="0" err="1" smtClean="0"/>
              <a:t>kwaliteitsverbeterprojecten</a:t>
            </a:r>
            <a:endParaRPr dirty="0" smtClean="0"/>
          </a:p>
          <a:p>
            <a:pPr>
              <a:defRPr/>
            </a:pPr>
            <a:r>
              <a:rPr dirty="0" smtClean="0"/>
              <a:t>4. Opschaling (van innovatie naar implementatie)</a:t>
            </a:r>
          </a:p>
          <a:p>
            <a:pPr>
              <a:defRPr/>
            </a:pPr>
            <a:r>
              <a:rPr dirty="0" smtClean="0"/>
              <a:t>5. Onderzoek naar structurele barrières</a:t>
            </a:r>
          </a:p>
          <a:p>
            <a:pPr>
              <a:defRPr/>
            </a:pPr>
            <a:r>
              <a:rPr dirty="0"/>
              <a:t> </a:t>
            </a:r>
            <a:r>
              <a:rPr dirty="0" smtClean="0"/>
              <a:t>(financiering in de zorg, eigen risico)</a:t>
            </a:r>
          </a:p>
          <a:p>
            <a:pPr marL="457200" indent="-457200">
              <a:buFontTx/>
              <a:buAutoNum type="arabicPeriod"/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dirty="0" smtClean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ctrTitle"/>
          </p:nvPr>
        </p:nvSpPr>
        <p:spPr>
          <a:xfrm>
            <a:off x="0" y="4086225"/>
            <a:ext cx="9036050" cy="12144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sz="3200" dirty="0" smtClean="0"/>
              <a:t/>
            </a:r>
            <a:br>
              <a:rPr sz="3200" dirty="0" smtClean="0"/>
            </a:br>
            <a:r>
              <a:rPr sz="3200" dirty="0"/>
              <a:t/>
            </a:r>
            <a:br>
              <a:rPr sz="3200" dirty="0"/>
            </a:br>
            <a:r>
              <a:rPr sz="3200" dirty="0" smtClean="0"/>
              <a:t>           Positieve aandacht </a:t>
            </a:r>
            <a:br>
              <a:rPr sz="3200" dirty="0" smtClean="0"/>
            </a:br>
            <a:r>
              <a:rPr sz="3200" dirty="0" smtClean="0"/>
              <a:t>     voor seksuele gezondheid</a:t>
            </a:r>
            <a:r>
              <a:rPr sz="2800" dirty="0"/>
              <a:t/>
            </a:r>
            <a:br>
              <a:rPr sz="2800" dirty="0"/>
            </a:br>
            <a:endParaRPr sz="3200" dirty="0" smtClean="0"/>
          </a:p>
        </p:txBody>
      </p:sp>
      <p:sp>
        <p:nvSpPr>
          <p:cNvPr id="112642" name="Ondertitel 2"/>
          <p:cNvSpPr>
            <a:spLocks noGrp="1"/>
          </p:cNvSpPr>
          <p:nvPr>
            <p:ph type="subTitle" idx="1"/>
          </p:nvPr>
        </p:nvSpPr>
        <p:spPr bwMode="auto">
          <a:xfrm>
            <a:off x="0" y="3933825"/>
            <a:ext cx="9144000" cy="92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sz="2800" smtClean="0"/>
              <a:t> 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79388" y="188913"/>
            <a:ext cx="3671887" cy="230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Se</a:t>
            </a:r>
          </a:p>
        </p:txBody>
      </p:sp>
      <p:sp>
        <p:nvSpPr>
          <p:cNvPr id="9" name="Rechthoek 8"/>
          <p:cNvSpPr/>
          <p:nvPr/>
        </p:nvSpPr>
        <p:spPr>
          <a:xfrm>
            <a:off x="6732588" y="1635125"/>
            <a:ext cx="2160587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875463" y="333375"/>
            <a:ext cx="1504950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27088" y="836613"/>
            <a:ext cx="9217025" cy="708025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4000" b="1" dirty="0">
                <a:solidFill>
                  <a:srgbClr val="5F4D7F"/>
                </a:solidFill>
                <a:latin typeface="Myriad Pro" pitchFamily="34" charset="0"/>
                <a:cs typeface="+mn-cs"/>
              </a:rPr>
              <a:t>         </a:t>
            </a:r>
            <a:r>
              <a:rPr lang="nl-NL" sz="4000" i="1" dirty="0">
                <a:solidFill>
                  <a:srgbClr val="5F4D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Seks </a:t>
            </a:r>
            <a:r>
              <a:rPr lang="nl-NL" sz="4000" i="1" dirty="0" err="1">
                <a:solidFill>
                  <a:srgbClr val="5F4D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Matters</a:t>
            </a:r>
            <a:endParaRPr lang="nl-NL" sz="3600" i="1" dirty="0">
              <a:solidFill>
                <a:srgbClr val="5F4D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47" name="Picture 10" descr="MANNET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879725"/>
            <a:ext cx="27193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title" idx="4294967295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pPr eaLnBrk="1" hangingPunct="1"/>
            <a:r>
              <a:rPr smtClean="0"/>
              <a:t> Wat doet de huisarts (niet)?  </a:t>
            </a:r>
          </a:p>
        </p:txBody>
      </p:sp>
      <p:sp>
        <p:nvSpPr>
          <p:cNvPr id="5123" name="Tijdelijke aanduiding voor tekst 2"/>
          <p:cNvSpPr>
            <a:spLocks noGrp="1"/>
          </p:cNvSpPr>
          <p:nvPr>
            <p:ph type="body" sz="half" idx="4294967295"/>
          </p:nvPr>
        </p:nvSpPr>
        <p:spPr bwMode="auto">
          <a:xfrm>
            <a:off x="395288" y="1341438"/>
            <a:ext cx="8286750" cy="507206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endParaRPr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defRPr/>
            </a:pPr>
            <a:endParaRPr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defRPr/>
            </a:pPr>
            <a:endParaRPr dirty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defRPr/>
            </a:pPr>
            <a:endParaRPr dirty="0" smtClean="0"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dirty="0" smtClean="0">
                <a:latin typeface="Tahoma" pitchFamily="34" charset="0"/>
                <a:cs typeface="Tahoma" pitchFamily="34" charset="0"/>
              </a:rPr>
              <a:t>Stand van zaken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dirty="0" smtClean="0">
                <a:latin typeface="Tahoma" pitchFamily="34" charset="0"/>
                <a:cs typeface="Tahoma" pitchFamily="34" charset="0"/>
              </a:rPr>
              <a:t>Knelpunten en lacunes</a:t>
            </a:r>
            <a:endParaRPr dirty="0"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AutoNum type="arabicPeriod" startAt="3"/>
              <a:defRPr/>
            </a:pPr>
            <a:r>
              <a:rPr dirty="0" smtClean="0">
                <a:latin typeface="Tahoma" pitchFamily="34" charset="0"/>
                <a:cs typeface="Tahoma" pitchFamily="34" charset="0"/>
              </a:rPr>
              <a:t>Aandachtspunten toekomstig</a:t>
            </a:r>
          </a:p>
          <a:p>
            <a:pPr marL="0" indent="0" eaLnBrk="1" hangingPunct="1">
              <a:defRPr/>
            </a:pPr>
            <a:r>
              <a:rPr dirty="0">
                <a:latin typeface="Tahoma" pitchFamily="34" charset="0"/>
                <a:cs typeface="Tahoma" pitchFamily="34" charset="0"/>
              </a:rPr>
              <a:t> </a:t>
            </a:r>
            <a:r>
              <a:rPr dirty="0" smtClean="0">
                <a:latin typeface="Tahoma" pitchFamily="34" charset="0"/>
                <a:cs typeface="Tahoma" pitchFamily="34" charset="0"/>
              </a:rPr>
              <a:t>    onderzoek en beleid</a:t>
            </a:r>
          </a:p>
          <a:p>
            <a:pPr marL="0" indent="0" eaLnBrk="1" hangingPunct="1">
              <a:defRPr/>
            </a:pPr>
            <a:endParaRPr dirty="0" smtClean="0"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defRPr/>
            </a:pPr>
            <a:endParaRPr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5" name="Picture 10" descr="MANNET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88" y="1341438"/>
            <a:ext cx="38449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pic>
        <p:nvPicPr>
          <p:cNvPr id="4" name="Picture 8" descr="moslim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538288"/>
            <a:ext cx="5473700" cy="397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www.viagra-reviews.com/img/viag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282700"/>
            <a:ext cx="253365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homodiscriminat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73588"/>
            <a:ext cx="14462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 descr="OrgasmIn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421188"/>
            <a:ext cx="28575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2203450" y="4076700"/>
          <a:ext cx="6905625" cy="504825"/>
        </p:xfrm>
        <a:graphic>
          <a:graphicData uri="http://schemas.openxmlformats.org/drawingml/2006/table">
            <a:tbl>
              <a:tblPr/>
              <a:tblGrid>
                <a:gridCol w="6905625"/>
              </a:tblGrid>
              <a:tr h="50482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ABC</a:t>
                      </a:r>
                      <a:r>
                        <a:rPr lang="en-US" sz="1800" b="0" baseline="0" dirty="0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kliniek</a:t>
                      </a:r>
                      <a:r>
                        <a:rPr lang="en-US" sz="1800" b="0" baseline="0" dirty="0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: </a:t>
                      </a:r>
                      <a:r>
                        <a:rPr lang="en-US" sz="1800" b="0" dirty="0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Vagina-</a:t>
                      </a:r>
                      <a:r>
                        <a:rPr lang="en-US" sz="1800" b="0" dirty="0" err="1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verjongingsplastieken</a:t>
                      </a:r>
                      <a:r>
                        <a:rPr lang="en-US" sz="1800" b="0" dirty="0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 en  </a:t>
                      </a:r>
                      <a:r>
                        <a:rPr lang="en-US" sz="1800" b="0" i="1" dirty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G</a:t>
                      </a:r>
                      <a:r>
                        <a:rPr lang="en-US" sz="1800" b="0" dirty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-</a:t>
                      </a:r>
                      <a:r>
                        <a:rPr lang="en-US" sz="1800" b="0" i="1" dirty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spot </a:t>
                      </a:r>
                      <a:r>
                        <a:rPr lang="en-US" sz="1800" b="0" i="1" dirty="0" err="1" smtClean="0">
                          <a:solidFill>
                            <a:srgbClr val="DD4B39"/>
                          </a:solidFill>
                          <a:effectLst/>
                          <a:hlinkClick r:id="rId7"/>
                        </a:rPr>
                        <a:t>amplificatie</a:t>
                      </a:r>
                      <a:endParaRPr lang="en-US" sz="1800" b="0" dirty="0">
                        <a:solidFill>
                          <a:srgbClr val="DD4B39"/>
                        </a:solidFill>
                        <a:effectLst/>
                      </a:endParaRPr>
                    </a:p>
                  </a:txBody>
                  <a:tcPr marL="91439" marR="91439" marT="45909" marB="459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6875463" y="0"/>
            <a:ext cx="2268537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249" name="Titel 1"/>
          <p:cNvSpPr>
            <a:spLocks noGrp="1"/>
          </p:cNvSpPr>
          <p:nvPr>
            <p:ph type="title"/>
          </p:nvPr>
        </p:nvSpPr>
        <p:spPr>
          <a:xfrm>
            <a:off x="431800" y="333375"/>
            <a:ext cx="7308850" cy="857250"/>
          </a:xfrm>
        </p:spPr>
        <p:txBody>
          <a:bodyPr/>
          <a:lstStyle/>
          <a:p>
            <a:pPr algn="r"/>
            <a:r>
              <a:rPr smtClean="0"/>
              <a:t>De geseksualiseerde samenleving</a:t>
            </a:r>
          </a:p>
        </p:txBody>
      </p:sp>
      <p:sp>
        <p:nvSpPr>
          <p:cNvPr id="2" name="Explosie 2 1"/>
          <p:cNvSpPr/>
          <p:nvPr/>
        </p:nvSpPr>
        <p:spPr>
          <a:xfrm>
            <a:off x="2051050" y="5373688"/>
            <a:ext cx="3816350" cy="18002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059113" y="5908675"/>
            <a:ext cx="1873250" cy="904875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   BDD..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     PE..ED..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4450"/>
            <a:ext cx="8229600" cy="857250"/>
          </a:xfrm>
        </p:spPr>
        <p:txBody>
          <a:bodyPr/>
          <a:lstStyle/>
          <a:p>
            <a:r>
              <a:rPr smtClean="0"/>
              <a:t> </a:t>
            </a:r>
            <a:br>
              <a:rPr smtClean="0"/>
            </a:br>
            <a:r>
              <a:rPr smtClean="0"/>
              <a:t>Seksuele gezondheid en de huisarts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60350"/>
            <a:ext cx="3948112" cy="3579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i="1" smtClean="0">
              <a:latin typeface="Myriad Pro"/>
            </a:endParaRPr>
          </a:p>
          <a:p>
            <a:endParaRPr smtClean="0">
              <a:latin typeface="Myriad Pro"/>
            </a:endParaRPr>
          </a:p>
          <a:p>
            <a:endParaRPr smtClean="0">
              <a:latin typeface="Myriad Pro"/>
            </a:endParaRPr>
          </a:p>
          <a:p>
            <a:r>
              <a:rPr smtClean="0">
                <a:latin typeface="Myriad Pro"/>
              </a:rPr>
              <a:t>Meer </a:t>
            </a:r>
            <a:r>
              <a:rPr u="sng" smtClean="0">
                <a:latin typeface="Myriad Pro"/>
              </a:rPr>
              <a:t>positieve</a:t>
            </a:r>
            <a:r>
              <a:rPr smtClean="0">
                <a:latin typeface="Myriad Pro"/>
              </a:rPr>
              <a:t> aandacht</a:t>
            </a:r>
          </a:p>
          <a:p>
            <a:r>
              <a:rPr smtClean="0">
                <a:latin typeface="Myriad Pro"/>
              </a:rPr>
              <a:t>            voor </a:t>
            </a:r>
          </a:p>
          <a:p>
            <a:r>
              <a:rPr i="1" smtClean="0">
                <a:latin typeface="Myriad Pro"/>
              </a:rPr>
              <a:t>  “seksuele gezondheid”</a:t>
            </a:r>
          </a:p>
          <a:p>
            <a:r>
              <a:rPr smtClean="0">
                <a:latin typeface="Myriad Pro"/>
              </a:rPr>
              <a:t>    in de ‘spreek’-kamer</a:t>
            </a:r>
          </a:p>
          <a:p>
            <a:endParaRPr i="1" smtClean="0">
              <a:latin typeface="Myriad Pro"/>
            </a:endParaRPr>
          </a:p>
          <a:p>
            <a:endParaRPr i="1" smtClean="0">
              <a:latin typeface="Myriad Pro"/>
            </a:endParaRPr>
          </a:p>
          <a:p>
            <a:endParaRPr smtClean="0">
              <a:latin typeface="Myriad Pro"/>
            </a:endParaRPr>
          </a:p>
          <a:p>
            <a:endParaRPr smtClean="0">
              <a:latin typeface="Myriad Pro"/>
            </a:endParaRPr>
          </a:p>
          <a:p>
            <a:endParaRPr smtClean="0">
              <a:latin typeface="Myriad Pro"/>
            </a:endParaRPr>
          </a:p>
        </p:txBody>
      </p:sp>
      <p:pic>
        <p:nvPicPr>
          <p:cNvPr id="12291" name="Picture 4" descr="MANNET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84313"/>
            <a:ext cx="391953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IMG2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40671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5580063" y="3141663"/>
            <a:ext cx="3311525" cy="144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 rot="-665715">
            <a:off x="4286250" y="3886200"/>
            <a:ext cx="1330325" cy="503238"/>
          </a:xfrm>
          <a:prstGeom prst="rightArrow">
            <a:avLst>
              <a:gd name="adj1" fmla="val 50000"/>
              <a:gd name="adj2" fmla="val 66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908175" y="4076700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5F4D7F"/>
                </a:solidFill>
              </a:rPr>
              <a:t>…….???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79425" y="5251450"/>
            <a:ext cx="3948113" cy="1417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nl-NL" sz="2400" dirty="0" smtClean="0">
                <a:solidFill>
                  <a:srgbClr val="5F4D7F"/>
                </a:solidFill>
                <a:latin typeface="Myriad Pro"/>
              </a:rPr>
              <a:t> KWALITEIT VAN ZORG</a:t>
            </a:r>
          </a:p>
          <a:p>
            <a:pPr>
              <a:defRPr/>
            </a:pPr>
            <a:endParaRPr lang="nl-NL" sz="2400" dirty="0" smtClean="0">
              <a:solidFill>
                <a:srgbClr val="5F4D7F"/>
              </a:solidFill>
              <a:latin typeface="Myriad Pro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nl-NL" sz="2400" dirty="0">
                <a:solidFill>
                  <a:srgbClr val="5F4D7F"/>
                </a:solidFill>
                <a:latin typeface="Myriad Pro"/>
              </a:rPr>
              <a:t> </a:t>
            </a:r>
            <a:r>
              <a:rPr lang="nl-NL" sz="2400" dirty="0" smtClean="0">
                <a:solidFill>
                  <a:srgbClr val="5F4D7F"/>
                </a:solidFill>
                <a:latin typeface="Myriad Pro"/>
              </a:rPr>
              <a:t>- meten en verbeteren</a:t>
            </a:r>
            <a:endParaRPr lang="nl-NL" sz="2400" dirty="0">
              <a:solidFill>
                <a:srgbClr val="5F4D7F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>
          <a:xfrm>
            <a:off x="107950" y="357188"/>
            <a:ext cx="8208963" cy="857250"/>
          </a:xfrm>
        </p:spPr>
        <p:txBody>
          <a:bodyPr/>
          <a:lstStyle/>
          <a:p>
            <a:r>
              <a:rPr smtClean="0"/>
              <a:t> </a:t>
            </a:r>
            <a:br>
              <a:rPr smtClean="0"/>
            </a:br>
            <a:r>
              <a:rPr smtClean="0"/>
              <a:t>Seksuele gezondheid en de huisarts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724525" y="6453188"/>
            <a:ext cx="34194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316913" y="4724400"/>
            <a:ext cx="434975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 </a:t>
            </a:r>
          </a:p>
        </p:txBody>
      </p:sp>
      <p:sp>
        <p:nvSpPr>
          <p:cNvPr id="13316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mtClean="0"/>
              <a:t> </a:t>
            </a:r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13317" name="Tijdelijke aanduiding voor tekst 2"/>
          <p:cNvSpPr txBox="1">
            <a:spLocks/>
          </p:cNvSpPr>
          <p:nvPr/>
        </p:nvSpPr>
        <p:spPr bwMode="auto">
          <a:xfrm>
            <a:off x="428625" y="1381125"/>
            <a:ext cx="8286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nl-NL">
              <a:solidFill>
                <a:srgbClr val="5F4D7F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Jongen, 17 jaar:	wil soa test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Vrouw, 25 jaar: 	alweer klachten van een schimmelinfectie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Man, 38 jaar: 		plekje op zijn penis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Vrouw 17 jaar:	ongewenste zwangerschap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Vrouw, 35 jaar: 	komt voor een uitstrijkje en dat gaat moeizaam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Vrouw, 60 jaar: 	mammacarcinoom en heeft weer een cystitis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Man, 38 jaar: 		HIV, depressieve klachten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Man, 65 jaar: 		controle diabetes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Man, 50 jaar: 		CVA en halfzijdig verlamd, visite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Meisje, 22 jaar: 	voor de 3</a:t>
            </a:r>
            <a:r>
              <a:rPr lang="nl-NL" sz="2000" baseline="30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keer een Chlamydia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Vrouw, 45 jaar: 	MS, catheter verwisselen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Man, 67 jaar: 		prostaatcarcinoom, injectie Zoladex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>
                <a:solidFill>
                  <a:srgbClr val="5F4D7F"/>
                </a:solidFill>
                <a:latin typeface="Tahoma" pitchFamily="34" charset="0"/>
                <a:cs typeface="Tahoma" pitchFamily="34" charset="0"/>
              </a:rPr>
              <a:t> etc., etc.</a:t>
            </a:r>
          </a:p>
          <a:p>
            <a:pPr eaLnBrk="0" hangingPunct="0">
              <a:spcBef>
                <a:spcPct val="20000"/>
              </a:spcBef>
            </a:pPr>
            <a:endParaRPr lang="nl-NL" sz="2400">
              <a:solidFill>
                <a:srgbClr val="5F4D7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1908175" y="5108575"/>
            <a:ext cx="1604963" cy="1368425"/>
            <a:chOff x="1814601" y="225821"/>
            <a:chExt cx="2635492" cy="1834226"/>
          </a:xfrm>
        </p:grpSpPr>
        <p:sp>
          <p:nvSpPr>
            <p:cNvPr id="16" name="Ovaal 15"/>
            <p:cNvSpPr/>
            <p:nvPr/>
          </p:nvSpPr>
          <p:spPr>
            <a:xfrm>
              <a:off x="1814601" y="225821"/>
              <a:ext cx="2635492" cy="1834226"/>
            </a:xfrm>
            <a:prstGeom prst="ellipse">
              <a:avLst/>
            </a:prstGeom>
            <a:solidFill>
              <a:srgbClr val="00B0F0">
                <a:alpha val="71000"/>
              </a:srgb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Ovaal 4"/>
            <p:cNvSpPr/>
            <p:nvPr/>
          </p:nvSpPr>
          <p:spPr>
            <a:xfrm>
              <a:off x="2166522" y="515212"/>
              <a:ext cx="1931650" cy="1187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6500" dirty="0"/>
                <a:t>soa</a:t>
              </a:r>
              <a:endParaRPr lang="nl-NL" sz="6500" dirty="0"/>
            </a:p>
          </p:txBody>
        </p:sp>
      </p:grpSp>
      <p:grpSp>
        <p:nvGrpSpPr>
          <p:cNvPr id="18" name="Groep 17"/>
          <p:cNvGrpSpPr>
            <a:grpSpLocks/>
          </p:cNvGrpSpPr>
          <p:nvPr/>
        </p:nvGrpSpPr>
        <p:grpSpPr bwMode="auto">
          <a:xfrm>
            <a:off x="4572000" y="5084763"/>
            <a:ext cx="1728788" cy="1296987"/>
            <a:chOff x="3031416" y="7164248"/>
            <a:chExt cx="2635492" cy="2635491"/>
          </a:xfrm>
        </p:grpSpPr>
        <p:sp>
          <p:nvSpPr>
            <p:cNvPr id="19" name="Ovaal 18"/>
            <p:cNvSpPr/>
            <p:nvPr/>
          </p:nvSpPr>
          <p:spPr>
            <a:xfrm>
              <a:off x="3031416" y="7164248"/>
              <a:ext cx="2635492" cy="2635491"/>
            </a:xfrm>
            <a:prstGeom prst="ellipse">
              <a:avLst/>
            </a:prstGeom>
            <a:solidFill>
              <a:srgbClr val="92D050">
                <a:alpha val="7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Ovaal 4"/>
            <p:cNvSpPr/>
            <p:nvPr/>
          </p:nvSpPr>
          <p:spPr>
            <a:xfrm>
              <a:off x="3513017" y="8106186"/>
              <a:ext cx="1367357" cy="128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6500" dirty="0" err="1"/>
                <a:t>ac</a:t>
              </a:r>
              <a:endParaRPr lang="nl-NL" sz="6500" dirty="0"/>
            </a:p>
          </p:txBody>
        </p:sp>
      </p:grpSp>
      <p:sp>
        <p:nvSpPr>
          <p:cNvPr id="24" name="Ovaal 23"/>
          <p:cNvSpPr/>
          <p:nvPr/>
        </p:nvSpPr>
        <p:spPr>
          <a:xfrm>
            <a:off x="7434263" y="5164138"/>
            <a:ext cx="1674812" cy="1312862"/>
          </a:xfrm>
          <a:prstGeom prst="ellipse">
            <a:avLst/>
          </a:prstGeom>
          <a:solidFill>
            <a:srgbClr val="FFC000">
              <a:alpha val="7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5" name="Ovaal 4"/>
          <p:cNvSpPr/>
          <p:nvPr/>
        </p:nvSpPr>
        <p:spPr>
          <a:xfrm>
            <a:off x="7548563" y="5453063"/>
            <a:ext cx="1703387" cy="698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6500" dirty="0"/>
              <a:t>seks</a:t>
            </a:r>
            <a:endParaRPr lang="nl-NL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7096125" cy="857250"/>
          </a:xfrm>
        </p:spPr>
        <p:txBody>
          <a:bodyPr/>
          <a:lstStyle/>
          <a:p>
            <a:r>
              <a:rPr smtClean="0"/>
              <a:t>Niet praten over seksualiteit </a:t>
            </a:r>
          </a:p>
        </p:txBody>
      </p:sp>
      <p:sp>
        <p:nvSpPr>
          <p:cNvPr id="14338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sz="2800" smtClean="0"/>
              <a:t> verkeerde soa-diagnostiek</a:t>
            </a:r>
          </a:p>
          <a:p>
            <a:pPr>
              <a:buFontTx/>
              <a:buChar char="•"/>
            </a:pPr>
            <a:r>
              <a:rPr sz="2800" smtClean="0"/>
              <a:t> instandhouden soa-overdracht</a:t>
            </a:r>
          </a:p>
          <a:p>
            <a:pPr>
              <a:buFontTx/>
              <a:buChar char="•"/>
            </a:pPr>
            <a:r>
              <a:rPr sz="2800" smtClean="0"/>
              <a:t> instandhouden (zwijgen over) seksueel misbruik</a:t>
            </a:r>
          </a:p>
          <a:p>
            <a:pPr>
              <a:buFontTx/>
              <a:buChar char="•"/>
            </a:pPr>
            <a:r>
              <a:rPr sz="2800" smtClean="0"/>
              <a:t> somatisatie </a:t>
            </a:r>
            <a:r>
              <a:rPr sz="1600" smtClean="0"/>
              <a:t> chronische buikpijn, chronische cystitis, chronische fluor, etc</a:t>
            </a:r>
          </a:p>
          <a:p>
            <a:pPr>
              <a:buFontTx/>
              <a:buChar char="•"/>
            </a:pPr>
            <a:r>
              <a:rPr sz="2800" smtClean="0"/>
              <a:t> therapieontrouw </a:t>
            </a:r>
            <a:r>
              <a:rPr sz="1600" smtClean="0"/>
              <a:t>RR, psych</a:t>
            </a:r>
          </a:p>
          <a:p>
            <a:pPr>
              <a:buFontTx/>
              <a:buChar char="•"/>
            </a:pPr>
            <a:r>
              <a:rPr sz="2800" smtClean="0"/>
              <a:t> onvrede anticonceptie</a:t>
            </a:r>
          </a:p>
          <a:p>
            <a:pPr>
              <a:buFontTx/>
              <a:buChar char="•"/>
            </a:pPr>
            <a:r>
              <a:rPr sz="2800" smtClean="0"/>
              <a:t> onthouden plezier </a:t>
            </a:r>
          </a:p>
          <a:p>
            <a:r>
              <a:rPr sz="2800" smtClean="0"/>
              <a:t>  </a:t>
            </a:r>
            <a:r>
              <a:rPr sz="1600" smtClean="0"/>
              <a:t>(seksuele dys-satisfactie)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5037" b="5037"/>
          <a:stretch>
            <a:fillRect/>
          </a:stretch>
        </p:blipFill>
        <p:spPr bwMode="auto">
          <a:xfrm>
            <a:off x="4905375" y="2924175"/>
            <a:ext cx="413702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r>
              <a:rPr smtClean="0"/>
              <a:t>Monitor seksuele gezondheid</a:t>
            </a:r>
          </a:p>
        </p:txBody>
      </p:sp>
      <p:sp>
        <p:nvSpPr>
          <p:cNvPr id="16386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95288" y="1865313"/>
          <a:ext cx="8353425" cy="44434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12816"/>
                <a:gridCol w="1800200"/>
                <a:gridCol w="1440409"/>
              </a:tblGrid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         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latin typeface="Myriad Pro"/>
                          <a:cs typeface="Times New Roman" pitchFamily="18" charset="0"/>
                        </a:rPr>
                        <a:t>♂ </a:t>
                      </a:r>
                      <a:endParaRPr lang="nl-NL" sz="24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latin typeface="Myriad Pro"/>
                          <a:cs typeface="Times New Roman" pitchFamily="18" charset="0"/>
                        </a:rPr>
                        <a:t>♀</a:t>
                      </a:r>
                      <a:endParaRPr lang="nl-NL" sz="24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Afgelopen ½ jaar seks </a:t>
                      </a:r>
                      <a:r>
                        <a:rPr lang="nl-NL" sz="2400" dirty="0" smtClean="0">
                          <a:effectLst/>
                        </a:rPr>
                        <a:t>gehad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80%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   Meer dan 1 </a:t>
                      </a:r>
                      <a:r>
                        <a:rPr lang="nl-NL" sz="2400" dirty="0" smtClean="0">
                          <a:effectLst/>
                        </a:rPr>
                        <a:t>sekspartner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11%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 5%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   Seks met seksegenoot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 5%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 2%</a:t>
                      </a:r>
                      <a:endParaRPr lang="nl-NL" sz="2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Geniet</a:t>
                      </a:r>
                      <a:r>
                        <a:rPr lang="nl-NL" sz="2400" baseline="0" dirty="0" smtClean="0">
                          <a:effectLst/>
                        </a:rPr>
                        <a:t> niet </a:t>
                      </a:r>
                      <a:r>
                        <a:rPr lang="nl-NL" sz="2400" dirty="0" smtClean="0">
                          <a:effectLst/>
                        </a:rPr>
                        <a:t>van seks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12%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40%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Seksuele </a:t>
                      </a:r>
                      <a:r>
                        <a:rPr lang="nl-NL" sz="2400" dirty="0" smtClean="0">
                          <a:effectLst/>
                        </a:rPr>
                        <a:t>dysfuncties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19%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27%</a:t>
                      </a:r>
                      <a:endParaRPr lang="nl-NL" sz="2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Seksueel geweld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11%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31%</a:t>
                      </a:r>
                      <a:endParaRPr lang="nl-NL" sz="2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425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609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Condoomgebruik bij losse </a:t>
                      </a:r>
                      <a:r>
                        <a:rPr lang="nl-NL" sz="2400" dirty="0" smtClean="0">
                          <a:effectLst/>
                        </a:rPr>
                        <a:t>partner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52%</a:t>
                      </a:r>
                      <a:endParaRPr lang="nl-NL" sz="2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40%</a:t>
                      </a:r>
                      <a:endParaRPr lang="nl-NL" sz="2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6" name="Ovaal 5"/>
          <p:cNvSpPr/>
          <p:nvPr/>
        </p:nvSpPr>
        <p:spPr>
          <a:xfrm>
            <a:off x="5003800" y="3789363"/>
            <a:ext cx="3313113" cy="1697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580188" y="6488113"/>
            <a:ext cx="2540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i="1" dirty="0" err="1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Arial" pitchFamily="34" charset="0"/>
              </a:rPr>
              <a:t>RutgersWpf</a:t>
            </a:r>
            <a:r>
              <a:rPr lang="nl-NL" i="1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Arial" pitchFamily="34" charset="0"/>
              </a:rPr>
              <a:t> 2009/2011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1" name="Titel 1"/>
          <p:cNvSpPr>
            <a:spLocks noGrp="1"/>
          </p:cNvSpPr>
          <p:nvPr>
            <p:ph type="title"/>
          </p:nvPr>
        </p:nvSpPr>
        <p:spPr>
          <a:xfrm>
            <a:off x="107950" y="357188"/>
            <a:ext cx="8208963" cy="857250"/>
          </a:xfrm>
        </p:spPr>
        <p:txBody>
          <a:bodyPr/>
          <a:lstStyle/>
          <a:p>
            <a:r>
              <a:rPr smtClean="0"/>
              <a:t> </a:t>
            </a:r>
            <a:br>
              <a:rPr smtClean="0"/>
            </a:br>
            <a:r>
              <a:rPr smtClean="0"/>
              <a:t>Huisarts belangrijkste zorgverlener</a:t>
            </a:r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25400" y="2133600"/>
          <a:ext cx="5699125" cy="4225925"/>
        </p:xfrm>
        <a:graphic>
          <a:graphicData uri="http://schemas.openxmlformats.org/presentationml/2006/ole">
            <p:oleObj spid="_x0000_s104460" name="Werkblad" r:id="rId3" imgW="5158678" imgH="2659386" progId="Excel.Sheet.8">
              <p:embed/>
            </p:oleObj>
          </a:graphicData>
        </a:graphic>
      </p:graphicFrame>
      <p:sp>
        <p:nvSpPr>
          <p:cNvPr id="12" name="Rechthoek 11"/>
          <p:cNvSpPr/>
          <p:nvPr/>
        </p:nvSpPr>
        <p:spPr>
          <a:xfrm>
            <a:off x="5724525" y="6453188"/>
            <a:ext cx="34194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4463" name="Afbeelding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12875"/>
            <a:ext cx="30607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8316913" y="4724400"/>
            <a:ext cx="434975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724525" y="2538413"/>
            <a:ext cx="3060700" cy="1373187"/>
          </a:xfrm>
          <a:prstGeom prst="rect">
            <a:avLst/>
          </a:prstGeom>
          <a:solidFill>
            <a:srgbClr val="5F4D7F"/>
          </a:solidFill>
        </p:spPr>
        <p:txBody>
          <a:bodyPr anchor="b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latin typeface="Myriad Pro" pitchFamily="34" charset="0"/>
                <a:cs typeface="+mn-cs"/>
              </a:rPr>
              <a:t>Ook voor hulpvragen  seksualiteit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600" dirty="0" err="1">
                <a:solidFill>
                  <a:schemeClr val="bg1"/>
                </a:solidFill>
                <a:latin typeface="Myriad Pro" pitchFamily="34" charset="0"/>
                <a:cs typeface="+mn-cs"/>
              </a:rPr>
              <a:t>Kedde</a:t>
            </a:r>
            <a:r>
              <a:rPr lang="nl-NL" sz="1600" dirty="0">
                <a:solidFill>
                  <a:schemeClr val="bg1"/>
                </a:solidFill>
                <a:latin typeface="Myriad Pro" pitchFamily="34" charset="0"/>
                <a:cs typeface="+mn-cs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Myriad Pro" pitchFamily="34" charset="0"/>
                <a:cs typeface="+mn-cs"/>
              </a:rPr>
              <a:t>Leusink</a:t>
            </a:r>
            <a:r>
              <a:rPr lang="nl-NL" sz="1600" dirty="0">
                <a:solidFill>
                  <a:schemeClr val="bg1"/>
                </a:solidFill>
                <a:latin typeface="Myriad Pro" pitchFamily="34" charset="0"/>
                <a:cs typeface="+mn-cs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Myriad Pro" pitchFamily="34" charset="0"/>
                <a:cs typeface="+mn-cs"/>
              </a:rPr>
              <a:t>TvS</a:t>
            </a:r>
            <a:r>
              <a:rPr lang="nl-NL" sz="1600" dirty="0">
                <a:solidFill>
                  <a:schemeClr val="bg1"/>
                </a:solidFill>
                <a:latin typeface="Myriad Pro" pitchFamily="34" charset="0"/>
                <a:cs typeface="+mn-cs"/>
              </a:rPr>
              <a:t> 2010</a:t>
            </a:r>
            <a:endParaRPr lang="nl-NL" sz="2000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el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7096125" cy="857250"/>
          </a:xfrm>
        </p:spPr>
        <p:txBody>
          <a:bodyPr/>
          <a:lstStyle/>
          <a:p>
            <a:r>
              <a:rPr smtClean="0"/>
              <a:t>Knelpunten en lacunes</a:t>
            </a:r>
          </a:p>
        </p:txBody>
      </p:sp>
      <p:sp>
        <p:nvSpPr>
          <p:cNvPr id="110594" name="Tijdelijke aanduiding voor tekst 2"/>
          <p:cNvSpPr>
            <a:spLocks noGrp="1"/>
          </p:cNvSpPr>
          <p:nvPr>
            <p:ph type="body" sz="half" idx="2"/>
          </p:nvPr>
        </p:nvSpPr>
        <p:spPr bwMode="auto">
          <a:xfrm>
            <a:off x="428625" y="1357313"/>
            <a:ext cx="8286750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mtClean="0"/>
              <a:t> </a:t>
            </a:r>
          </a:p>
          <a:p>
            <a:r>
              <a:rPr smtClean="0"/>
              <a:t>(Meer) </a:t>
            </a:r>
            <a:r>
              <a:rPr u="sng" smtClean="0"/>
              <a:t>positieve</a:t>
            </a:r>
            <a:r>
              <a:rPr smtClean="0"/>
              <a:t> aandacht voor seksuele gezondheid</a:t>
            </a:r>
          </a:p>
          <a:p>
            <a:r>
              <a:rPr smtClean="0"/>
              <a:t>          = praten over seksualiteit</a:t>
            </a:r>
          </a:p>
          <a:p>
            <a:endParaRPr smtClean="0"/>
          </a:p>
          <a:p>
            <a:r>
              <a:rPr smtClean="0"/>
              <a:t>1. (Meer) Aandacht in onderwijs, opleiding, nascholing.</a:t>
            </a:r>
          </a:p>
          <a:p>
            <a:r>
              <a:rPr smtClean="0"/>
              <a:t>Evidence-based learning; Bv E-PIN NHG-AMC-SAN </a:t>
            </a:r>
          </a:p>
          <a:p>
            <a:endParaRPr smtClean="0"/>
          </a:p>
          <a:p>
            <a:r>
              <a:rPr smtClean="0"/>
              <a:t> 2. (Meer) Aandacht voor hoogrisico profiel </a:t>
            </a:r>
          </a:p>
          <a:p>
            <a:r>
              <a:rPr smtClean="0"/>
              <a:t>Risico-groepen</a:t>
            </a:r>
          </a:p>
          <a:p>
            <a:r>
              <a:rPr smtClean="0"/>
              <a:t>Risico-gedrag</a:t>
            </a:r>
          </a:p>
          <a:p>
            <a:r>
              <a:rPr smtClean="0"/>
              <a:t>Risico-gebied….     </a:t>
            </a:r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seksHA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Myriad Pro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11552</TotalTime>
  <Words>407</Words>
  <Application>Microsoft Office PowerPoint</Application>
  <PresentationFormat>Diavoorstelling (4:3)</PresentationFormat>
  <Paragraphs>184</Paragraphs>
  <Slides>14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4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Arial</vt:lpstr>
      <vt:lpstr>Tahoma</vt:lpstr>
      <vt:lpstr>Myriad Pro</vt:lpstr>
      <vt:lpstr>Calibri</vt:lpstr>
      <vt:lpstr>Times New Roman</vt:lpstr>
      <vt:lpstr>Powerpoint-template seksHAG</vt:lpstr>
      <vt:lpstr>Powerpoint-template seksHAG</vt:lpstr>
      <vt:lpstr>Powerpoint-template seksHAG</vt:lpstr>
      <vt:lpstr>Powerpoint-template seksHAG</vt:lpstr>
      <vt:lpstr>Werkblad</vt:lpstr>
      <vt:lpstr>Grafiek</vt:lpstr>
      <vt:lpstr>Seksuele gezondheid en huisartsenzorg </vt:lpstr>
      <vt:lpstr> Wat doet de huisarts (niet)?  </vt:lpstr>
      <vt:lpstr>De geseksualiseerde samenleving</vt:lpstr>
      <vt:lpstr>  Seksuele gezondheid en de huisarts</vt:lpstr>
      <vt:lpstr>  Seksuele gezondheid en de huisarts</vt:lpstr>
      <vt:lpstr>Niet praten over seksualiteit </vt:lpstr>
      <vt:lpstr>Monitor seksuele gezondheid</vt:lpstr>
      <vt:lpstr>  Huisarts belangrijkste zorgverlener</vt:lpstr>
      <vt:lpstr>Knelpunten en lacunes</vt:lpstr>
      <vt:lpstr>Van sport-coaches            tot love-coaches</vt:lpstr>
      <vt:lpstr>Knelpunten en lacunes</vt:lpstr>
      <vt:lpstr>Knelpunten en lacunes</vt:lpstr>
      <vt:lpstr>Aandachtspunten toekomst</vt:lpstr>
      <vt:lpstr>             Positieve aandacht       voor seksuele gezondheid </vt:lpstr>
    </vt:vector>
  </TitlesOfParts>
  <Company>M A R T A P A R 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Martje Bloot</dc:creator>
  <cp:lastModifiedBy>moud</cp:lastModifiedBy>
  <cp:revision>550</cp:revision>
  <dcterms:created xsi:type="dcterms:W3CDTF">2010-03-02T10:22:57Z</dcterms:created>
  <dcterms:modified xsi:type="dcterms:W3CDTF">2013-01-21T16:38:07Z</dcterms:modified>
</cp:coreProperties>
</file>